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53" r:id="rId4"/>
    <p:sldMasterId id="2147483648" r:id="rId5"/>
  </p:sldMasterIdLst>
  <p:notesMasterIdLst>
    <p:notesMasterId r:id="rId22"/>
  </p:notesMasterIdLst>
  <p:handoutMasterIdLst>
    <p:handoutMasterId r:id="rId23"/>
  </p:handoutMasterIdLst>
  <p:sldIdLst>
    <p:sldId id="268" r:id="rId6"/>
    <p:sldId id="397" r:id="rId7"/>
    <p:sldId id="493" r:id="rId8"/>
    <p:sldId id="494" r:id="rId9"/>
    <p:sldId id="500" r:id="rId10"/>
    <p:sldId id="499" r:id="rId11"/>
    <p:sldId id="482" r:id="rId12"/>
    <p:sldId id="510" r:id="rId13"/>
    <p:sldId id="496" r:id="rId14"/>
    <p:sldId id="504" r:id="rId15"/>
    <p:sldId id="505" r:id="rId16"/>
    <p:sldId id="506" r:id="rId17"/>
    <p:sldId id="507" r:id="rId18"/>
    <p:sldId id="508" r:id="rId19"/>
    <p:sldId id="509" r:id="rId20"/>
    <p:sldId id="502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4790F16-BFD2-D0B5-B6B6-BF5542BA1775}" name="Gnanam, Prabhu" initials="GP" userId="S::Gnanaprabhu.Gnanam@ercot.com::d03f8348-7b6f-4b0c-9d33-21c06bcfa775" providerId="AD"/>
  <p188:author id="{F62FE15F-B24D-923F-93DA-036D91E4413F}" name="Ahmed, Tanzila" initials="AT" userId="S::Tanzila.Ahmed@ercot.com::ea06b024-ef11-47eb-8d9d-0be56109653e" providerId="AD"/>
  <p188:author id="{B39AE3CA-EB25-4CD9-9453-942A94071548}" name="Golen, Robert" initials="RG" userId="S::Robert.Golen@ercot.com::71f8c5a0-fca0-4b34-9386-d3f89548f9f2" providerId="AD"/>
  <p188:author id="{2DE3ACE0-512C-E763-A179-CB464EA16886}" name="Holland, Caleb" initials="HC" userId="S::Caleb.Holland2@ercot.com::e6ba0c94-39b1-46e8-bff2-a2436d4cb8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5B6770"/>
    <a:srgbClr val="59656E"/>
    <a:srgbClr val="969DA3"/>
    <a:srgbClr val="5A666F"/>
    <a:srgbClr val="FFD000"/>
    <a:srgbClr val="FBB56F"/>
    <a:srgbClr val="01B8F5"/>
    <a:srgbClr val="EFF0F0"/>
    <a:srgbClr val="B39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70" autoAdjust="0"/>
    <p:restoredTop sz="93420" autoAdjust="0"/>
  </p:normalViewPr>
  <p:slideViewPr>
    <p:cSldViewPr snapToGrid="0" showGuides="1">
      <p:cViewPr varScale="1">
        <p:scale>
          <a:sx n="102" d="100"/>
          <a:sy n="102" d="100"/>
        </p:scale>
        <p:origin x="1686" y="31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353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11/12/2025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11/12/2025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9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0"/>
            <a:ext cx="3886200" cy="5257799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5257798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2A4159-E376-4688-8253-2AA58237E6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A1BC46-C9FA-433A-9D79-A5565213A2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251A15-5BA5-48ED-87D0-D9B820C6915D}"/>
              </a:ext>
            </a:extLst>
          </p:cNvPr>
          <p:cNvSpPr txBox="1"/>
          <p:nvPr userDrawn="1"/>
        </p:nvSpPr>
        <p:spPr>
          <a:xfrm>
            <a:off x="628650" y="4777707"/>
            <a:ext cx="78867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5B6770"/>
                </a:solidFill>
                <a:latin typeface="+mn-lt"/>
              </a:rPr>
              <a:t>Stakeholder comments also welcomed through: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46F32AE-6F67-412B-9CCB-8ED8AF43B1FC}"/>
              </a:ext>
            </a:extLst>
          </p:cNvPr>
          <p:cNvGrpSpPr/>
          <p:nvPr userDrawn="1"/>
        </p:nvGrpSpPr>
        <p:grpSpPr>
          <a:xfrm>
            <a:off x="626442" y="1855546"/>
            <a:ext cx="7888908" cy="2541741"/>
            <a:chOff x="626442" y="1855546"/>
            <a:chExt cx="7888908" cy="254174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B5088DD-F857-4F49-B345-0680DE5B5722}"/>
                </a:ext>
              </a:extLst>
            </p:cNvPr>
            <p:cNvGrpSpPr/>
            <p:nvPr userDrawn="1"/>
          </p:nvGrpSpPr>
          <p:grpSpPr>
            <a:xfrm>
              <a:off x="1979518" y="3256708"/>
              <a:ext cx="5001144" cy="1140579"/>
              <a:chOff x="1891295" y="3324718"/>
              <a:chExt cx="5001144" cy="1140579"/>
            </a:xfrm>
          </p:grpSpPr>
          <p:sp>
            <p:nvSpPr>
              <p:cNvPr id="28" name="Thought Bubble: Cloud 27">
                <a:extLst>
                  <a:ext uri="{FF2B5EF4-FFF2-40B4-BE49-F238E27FC236}">
                    <a16:creationId xmlns:a16="http://schemas.microsoft.com/office/drawing/2014/main" id="{782F9F89-298D-47E1-9392-8D84FA4F98A5}"/>
                  </a:ext>
                </a:extLst>
              </p:cNvPr>
              <p:cNvSpPr/>
              <p:nvPr userDrawn="1"/>
            </p:nvSpPr>
            <p:spPr>
              <a:xfrm rot="21250229">
                <a:off x="2818145" y="3440636"/>
                <a:ext cx="1371600" cy="731520"/>
              </a:xfrm>
              <a:prstGeom prst="cloudCallout">
                <a:avLst>
                  <a:gd name="adj1" fmla="val 16924"/>
                  <a:gd name="adj2" fmla="val 119691"/>
                </a:avLst>
              </a:prstGeom>
              <a:solidFill>
                <a:srgbClr val="FFD1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Lightning Bolt 28">
                <a:extLst>
                  <a:ext uri="{FF2B5EF4-FFF2-40B4-BE49-F238E27FC236}">
                    <a16:creationId xmlns:a16="http://schemas.microsoft.com/office/drawing/2014/main" id="{2871367C-126A-45DC-851B-90FFFC60DE7B}"/>
                  </a:ext>
                </a:extLst>
              </p:cNvPr>
              <p:cNvSpPr/>
              <p:nvPr userDrawn="1"/>
            </p:nvSpPr>
            <p:spPr>
              <a:xfrm rot="20447634" flipH="1">
                <a:off x="4730908" y="3418524"/>
                <a:ext cx="1361529" cy="1046773"/>
              </a:xfrm>
              <a:prstGeom prst="lightningBolt">
                <a:avLst/>
              </a:prstGeom>
              <a:solidFill>
                <a:srgbClr val="FF82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Speech Bubble: Rectangle 29">
                <a:extLst>
                  <a:ext uri="{FF2B5EF4-FFF2-40B4-BE49-F238E27FC236}">
                    <a16:creationId xmlns:a16="http://schemas.microsoft.com/office/drawing/2014/main" id="{09F1641C-EA21-48F2-9AAB-0C876F6C8753}"/>
                  </a:ext>
                </a:extLst>
              </p:cNvPr>
              <p:cNvSpPr/>
              <p:nvPr userDrawn="1"/>
            </p:nvSpPr>
            <p:spPr>
              <a:xfrm rot="20856788">
                <a:off x="1891295" y="3580983"/>
                <a:ext cx="1371600" cy="731520"/>
              </a:xfrm>
              <a:prstGeom prst="wedgeRectCallout">
                <a:avLst>
                  <a:gd name="adj1" fmla="val -4730"/>
                  <a:gd name="adj2" fmla="val 107736"/>
                </a:avLst>
              </a:prstGeom>
              <a:solidFill>
                <a:srgbClr val="00AEC7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0" dirty="0">
                    <a:solidFill>
                      <a:schemeClr val="bg1"/>
                    </a:solidFill>
                  </a:rPr>
                  <a:t>Question?</a:t>
                </a:r>
              </a:p>
            </p:txBody>
          </p:sp>
          <p:sp>
            <p:nvSpPr>
              <p:cNvPr id="31" name="Speech Bubble: Oval 30">
                <a:extLst>
                  <a:ext uri="{FF2B5EF4-FFF2-40B4-BE49-F238E27FC236}">
                    <a16:creationId xmlns:a16="http://schemas.microsoft.com/office/drawing/2014/main" id="{E635AB9F-CB94-48E8-8131-459B38672ED9}"/>
                  </a:ext>
                </a:extLst>
              </p:cNvPr>
              <p:cNvSpPr/>
              <p:nvPr userDrawn="1"/>
            </p:nvSpPr>
            <p:spPr>
              <a:xfrm>
                <a:off x="3818992" y="3324718"/>
                <a:ext cx="1438808" cy="731520"/>
              </a:xfrm>
              <a:prstGeom prst="wedgeEllipseCallout">
                <a:avLst>
                  <a:gd name="adj1" fmla="val -4855"/>
                  <a:gd name="adj2" fmla="val 131714"/>
                </a:avLst>
              </a:prstGeom>
              <a:solidFill>
                <a:srgbClr val="890C58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Comments?</a:t>
                </a:r>
              </a:p>
            </p:txBody>
          </p:sp>
          <p:sp>
            <p:nvSpPr>
              <p:cNvPr id="32" name="Speech Bubble: Rectangle with Corners Rounded 31">
                <a:extLst>
                  <a:ext uri="{FF2B5EF4-FFF2-40B4-BE49-F238E27FC236}">
                    <a16:creationId xmlns:a16="http://schemas.microsoft.com/office/drawing/2014/main" id="{DCC9CE1B-A89D-4D9B-824F-E4A414A2EECC}"/>
                  </a:ext>
                </a:extLst>
              </p:cNvPr>
              <p:cNvSpPr/>
              <p:nvPr userDrawn="1"/>
            </p:nvSpPr>
            <p:spPr>
              <a:xfrm rot="722962" flipH="1">
                <a:off x="5520839" y="3532991"/>
                <a:ext cx="1371600" cy="731520"/>
              </a:xfrm>
              <a:prstGeom prst="wedgeRoundRectCallout">
                <a:avLst>
                  <a:gd name="adj1" fmla="val -722"/>
                  <a:gd name="adj2" fmla="val 115255"/>
                  <a:gd name="adj3" fmla="val 16667"/>
                </a:avLst>
              </a:prstGeom>
              <a:solidFill>
                <a:srgbClr val="5B677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Suggestions?</a:t>
                </a:r>
              </a:p>
            </p:txBody>
          </p:sp>
        </p:grp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A102F17-0673-4747-862E-5482A7CF6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26442" y="1855546"/>
              <a:ext cx="7888908" cy="1603387"/>
            </a:xfrm>
            <a:prstGeom prst="rect">
              <a:avLst/>
            </a:prstGeom>
          </p:spPr>
        </p:pic>
      </p:grp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1051DB1A-7068-4152-9C37-764D6283B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22544" y="5172570"/>
            <a:ext cx="6324600" cy="8882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rgbClr val="5B6770"/>
                </a:solidFill>
              </a:defRPr>
            </a:lvl1pPr>
          </a:lstStyle>
          <a:p>
            <a:pPr lvl="0"/>
            <a:r>
              <a:rPr lang="en-US" dirty="0"/>
              <a:t>Firstname.Lastname@ercot.com</a:t>
            </a:r>
          </a:p>
        </p:txBody>
      </p:sp>
    </p:spTree>
    <p:extLst>
      <p:ext uri="{BB962C8B-B14F-4D97-AF65-F5344CB8AC3E}">
        <p14:creationId xmlns:p14="http://schemas.microsoft.com/office/powerpoint/2010/main" val="181903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2105561"/>
            <a:ext cx="54864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AEPTX, CPS, Oncor and CenterPoint Texas 765-kV-STEP Eastern Backbone </a:t>
            </a:r>
            <a:r>
              <a:rPr lang="en-US" altLang="en-US" sz="2000" b="1" dirty="0">
                <a:solidFill>
                  <a:schemeClr val="tx2"/>
                </a:solidFill>
              </a:rPr>
              <a:t>Regional Planning Group Project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Prabhu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i="1" dirty="0">
                <a:solidFill>
                  <a:schemeClr val="tx2"/>
                </a:solidFill>
              </a:rPr>
              <a:t>Gnanam</a:t>
            </a:r>
          </a:p>
          <a:p>
            <a:r>
              <a:rPr lang="en-US" dirty="0">
                <a:solidFill>
                  <a:schemeClr val="tx2"/>
                </a:solidFill>
              </a:rPr>
              <a:t>Director, Grid Planning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Technical Advisory Committee Meeting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</a:rPr>
              <a:t>November 19, 2025</a:t>
            </a:r>
          </a:p>
        </p:txBody>
      </p:sp>
    </p:spTree>
    <p:extLst>
      <p:ext uri="{BB962C8B-B14F-4D97-AF65-F5344CB8AC3E}">
        <p14:creationId xmlns:p14="http://schemas.microsoft.com/office/powerpoint/2010/main" val="329758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32D33-98FA-9AB0-9C7A-52916B8DDB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977BB-C6B6-22F3-4B23-92E6F6A49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03BB1-D09B-059C-73F8-E87D5CB95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438" y="794013"/>
            <a:ext cx="8707650" cy="5580907"/>
          </a:xfrm>
        </p:spPr>
        <p:txBody>
          <a:bodyPr/>
          <a:lstStyle/>
          <a:p>
            <a:pPr marL="342900" lvl="1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CCN filling will be required to: </a:t>
            </a:r>
          </a:p>
          <a:p>
            <a:pPr marL="742950" lvl="2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Construct a new Dinosaur to Watermill 765-kV single-circuit transmission line, requiring a new right of way (ROW), approximately 78.0-mile;</a:t>
            </a:r>
          </a:p>
          <a:p>
            <a:pPr marL="742950" lvl="2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Construct a new Watermill to Martin Lake 765-kV single-circuit transmission line, requiring a new ROW, approximately 152.4-mile;</a:t>
            </a:r>
          </a:p>
          <a:p>
            <a:pPr marL="742950" lvl="2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Construct a new Martin Lake to Hillje 765-kV single-circuit transmission line, requiring a new ROW, approximately 292.8-mile;</a:t>
            </a:r>
          </a:p>
          <a:p>
            <a:pPr marL="742950" lvl="2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Construct a new Hillje to Blu Lacy 765-kV single-circuit transmission line, requiring a new ROW, approximately 142.8-mile;</a:t>
            </a:r>
          </a:p>
          <a:p>
            <a:pPr marL="742950" lvl="2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Construct a new Blu Lacy to Howard 765-kV single-circuit transmission line, requiring a new ROW, approximately 139.2-mile;</a:t>
            </a:r>
          </a:p>
          <a:p>
            <a:pPr marL="742950" lvl="2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Construct a new Howard to Bell East 765-kV single-circuit transmission line, requiring a new ROW, approximately 170.4-mile; and</a:t>
            </a:r>
          </a:p>
          <a:p>
            <a:pPr marL="742950" lvl="2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Construct a new Bell East to Watermill 765-kV single-circuit transmission line, requiring a new ROW, approximately 133.2-mile.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tabLst>
                <a:tab pos="347345" algn="l"/>
              </a:tabLst>
            </a:pPr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B3F59-79C6-4893-51B9-06A62B9FD1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331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A85B1-2BCC-B963-2F98-D92DAA12A5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30298-46FB-3AD6-B1B6-2D8194BB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841E9B-44AC-B9B8-95C8-CF06254EC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438" y="794013"/>
            <a:ext cx="8707650" cy="5031751"/>
          </a:xfrm>
        </p:spPr>
        <p:txBody>
          <a:bodyPr/>
          <a:lstStyle/>
          <a:p>
            <a:pPr lvl="0"/>
            <a:r>
              <a:rPr lang="en-US" sz="2000" dirty="0"/>
              <a:t>Construct a new Blu Lacy 765/345-kV Substation and Install;</a:t>
            </a:r>
          </a:p>
          <a:p>
            <a:pPr lvl="1"/>
            <a:r>
              <a:rPr lang="en-US" dirty="0"/>
              <a:t>Five (5) 765-kV Circuit Breakers in a ring bus configuration expandable to breaker-and-a-half configuration;</a:t>
            </a:r>
          </a:p>
          <a:p>
            <a:pPr lvl="1"/>
            <a:r>
              <a:rPr lang="en-US" dirty="0"/>
              <a:t>Four (4) 765-kV, 300 MVAr Switch Shunt Reactors (100 MVAr/phase);</a:t>
            </a:r>
          </a:p>
          <a:p>
            <a:pPr lvl="2"/>
            <a:r>
              <a:rPr lang="en-US" dirty="0"/>
              <a:t>Two (2) Bus Switch Shunts each with a Circuit Breaker; and</a:t>
            </a:r>
          </a:p>
          <a:p>
            <a:pPr lvl="2"/>
            <a:r>
              <a:rPr lang="en-US" dirty="0"/>
              <a:t>Two (2) Line Switch Shunts each with a Circuit Breaker.</a:t>
            </a:r>
          </a:p>
          <a:p>
            <a:pPr lvl="1"/>
            <a:r>
              <a:rPr lang="en-US" dirty="0"/>
              <a:t>Eleven (11) 345-kV Circuit Breakers in a seven-position (7) breaker-and-a-half configuration; and</a:t>
            </a:r>
          </a:p>
          <a:p>
            <a:pPr lvl="1"/>
            <a:r>
              <a:rPr lang="en-US" dirty="0"/>
              <a:t>Three (3) 765/345-kV transformers rated to at least 2,403 MVA Normal and 2,772 MVA Emergency;</a:t>
            </a:r>
          </a:p>
          <a:p>
            <a:pPr lvl="0"/>
            <a:r>
              <a:rPr lang="en-US" sz="2000" dirty="0"/>
              <a:t>Construct a new Watermill 765-kV Switchyard and Install;</a:t>
            </a:r>
          </a:p>
          <a:p>
            <a:pPr lvl="1"/>
            <a:r>
              <a:rPr lang="en-US" dirty="0"/>
              <a:t>Twelve (12) Circuit Breakers in a double-bus, double-breaker configuration; and</a:t>
            </a:r>
          </a:p>
          <a:p>
            <a:pPr lvl="1"/>
            <a:r>
              <a:rPr lang="en-US" dirty="0"/>
              <a:t>Reactive device on 765-kV line*.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F6E569-7990-CB52-7EDB-72A51A3968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BB302B-2489-401A-2CE9-9AE7079F8B19}"/>
              </a:ext>
            </a:extLst>
          </p:cNvPr>
          <p:cNvSpPr/>
          <p:nvPr/>
        </p:nvSpPr>
        <p:spPr>
          <a:xfrm>
            <a:off x="644320" y="5941067"/>
            <a:ext cx="4747811" cy="245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2"/>
                </a:solidFill>
              </a:rPr>
              <a:t>*Potential additional reactive support for operational support and flexibility</a:t>
            </a:r>
          </a:p>
        </p:txBody>
      </p:sp>
    </p:spTree>
    <p:extLst>
      <p:ext uri="{BB962C8B-B14F-4D97-AF65-F5344CB8AC3E}">
        <p14:creationId xmlns:p14="http://schemas.microsoft.com/office/powerpoint/2010/main" val="2856414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E20A24-B064-C1C9-0B6A-16CF12FD0C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4A3DB-E6C8-DC83-CC74-709894F41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4ED2FD-C062-1873-999D-59BA4C936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438" y="794013"/>
            <a:ext cx="8707650" cy="5580907"/>
          </a:xfrm>
        </p:spPr>
        <p:txBody>
          <a:bodyPr/>
          <a:lstStyle/>
          <a:p>
            <a:pPr lvl="0"/>
            <a:r>
              <a:rPr lang="en-US" sz="2000" dirty="0"/>
              <a:t>At Existing Watermill 345-kV Substation;</a:t>
            </a:r>
          </a:p>
          <a:p>
            <a:pPr lvl="1"/>
            <a:r>
              <a:rPr lang="en-US" dirty="0"/>
              <a:t>Install six (6) Circuit Breakers in a breaker-and-a-half configuration.</a:t>
            </a:r>
          </a:p>
          <a:p>
            <a:pPr lvl="0"/>
            <a:r>
              <a:rPr lang="en-US" sz="2000" dirty="0"/>
              <a:t>At Watermill 765/345-kV Substation Install;</a:t>
            </a:r>
          </a:p>
          <a:p>
            <a:pPr lvl="1"/>
            <a:r>
              <a:rPr lang="en-US" dirty="0"/>
              <a:t>Three (3) 765/345-kV transformers, rated to at least 2,403 MVA Normal and 2,772 MVA Emergency.</a:t>
            </a:r>
          </a:p>
          <a:p>
            <a:pPr lvl="0"/>
            <a:r>
              <a:rPr lang="en-US" sz="2000" dirty="0"/>
              <a:t>Construct a new Martin Lake 765-kV Switchyard and Install;</a:t>
            </a:r>
          </a:p>
          <a:p>
            <a:pPr lvl="1"/>
            <a:r>
              <a:rPr lang="en-US" dirty="0"/>
              <a:t>Eight (8) Circuit Breakers in a double-bus, double-breaker configuration; and</a:t>
            </a:r>
          </a:p>
          <a:p>
            <a:pPr lvl="1"/>
            <a:r>
              <a:rPr lang="en-US" dirty="0"/>
              <a:t>Reactive device on 765-kV line*.</a:t>
            </a:r>
          </a:p>
          <a:p>
            <a:pPr lvl="0"/>
            <a:r>
              <a:rPr lang="en-US" sz="2000" dirty="0"/>
              <a:t>At Existing Martin Lake 345-kV Substation;</a:t>
            </a:r>
          </a:p>
          <a:p>
            <a:pPr lvl="1"/>
            <a:r>
              <a:rPr lang="en-US" dirty="0"/>
              <a:t>Install four (4) Circuit Breakers in a double-bus, double-breaker configuration.</a:t>
            </a:r>
          </a:p>
          <a:p>
            <a:pPr lvl="0"/>
            <a:r>
              <a:rPr lang="en-US" sz="2000" dirty="0"/>
              <a:t>At Martin Lake 765/345-kV Substation Install;</a:t>
            </a:r>
          </a:p>
          <a:p>
            <a:pPr lvl="1"/>
            <a:r>
              <a:rPr lang="en-US" dirty="0"/>
              <a:t>Two (2) 765/345-kV transformers, rated to at least 2,403 MVA Normal and 2,772 MVA Emergency.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A80D85-6588-C014-289F-C022B04033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50D6D1-6AE1-899C-BD86-61F21C258FE0}"/>
              </a:ext>
            </a:extLst>
          </p:cNvPr>
          <p:cNvSpPr/>
          <p:nvPr/>
        </p:nvSpPr>
        <p:spPr>
          <a:xfrm>
            <a:off x="644320" y="5941067"/>
            <a:ext cx="4747811" cy="245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2"/>
                </a:solidFill>
              </a:rPr>
              <a:t>*Potential additional reactive support for operational support and flexibility</a:t>
            </a:r>
          </a:p>
        </p:txBody>
      </p:sp>
    </p:spTree>
    <p:extLst>
      <p:ext uri="{BB962C8B-B14F-4D97-AF65-F5344CB8AC3E}">
        <p14:creationId xmlns:p14="http://schemas.microsoft.com/office/powerpoint/2010/main" val="567448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E469E3-CCD1-61C9-CE61-F329B12102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703A6-1FAE-7BDF-E860-38A5C7922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4E5963-55DB-0BEB-04BB-B81C7874E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438" y="794013"/>
            <a:ext cx="8707650" cy="5580907"/>
          </a:xfrm>
        </p:spPr>
        <p:txBody>
          <a:bodyPr/>
          <a:lstStyle/>
          <a:p>
            <a:pPr lvl="0"/>
            <a:r>
              <a:rPr lang="en-US" sz="2000" dirty="0"/>
              <a:t>Construct a new Hillje 765-kV Substation and Install;</a:t>
            </a:r>
          </a:p>
          <a:p>
            <a:pPr lvl="1"/>
            <a:r>
              <a:rPr lang="en-US" dirty="0"/>
              <a:t>Install eight (8) Circuit Breakers in a breaker-and-a-half configuration.</a:t>
            </a:r>
          </a:p>
          <a:p>
            <a:pPr lvl="0"/>
            <a:r>
              <a:rPr lang="en-US" sz="2000" dirty="0"/>
              <a:t>At Existing Hillje 345-kV Substation;</a:t>
            </a:r>
          </a:p>
          <a:p>
            <a:pPr lvl="1"/>
            <a:r>
              <a:rPr lang="en-US" dirty="0"/>
              <a:t>Expand breaker-and-a-half configuration by adding two (2) new bays; and</a:t>
            </a:r>
          </a:p>
          <a:p>
            <a:pPr lvl="1"/>
            <a:r>
              <a:rPr lang="en-US" dirty="0"/>
              <a:t>Install five (5) Circuit Breakers in expanded breaker-and-a-half configuration.</a:t>
            </a:r>
          </a:p>
          <a:p>
            <a:pPr lvl="0"/>
            <a:r>
              <a:rPr lang="en-US" sz="2000" dirty="0"/>
              <a:t>At Hillje 765/345-kV Substation Install;</a:t>
            </a:r>
          </a:p>
          <a:p>
            <a:pPr lvl="1"/>
            <a:r>
              <a:rPr lang="en-US" dirty="0"/>
              <a:t>Three (3) 765/345-kV transformers, rated to at least 2,403 MVA Normal and 2,772 MVA Emergency;</a:t>
            </a:r>
          </a:p>
          <a:p>
            <a:pPr lvl="1"/>
            <a:r>
              <a:rPr lang="en-US" dirty="0"/>
              <a:t>Two (2) 300 MVAr Line Shunt Reactors; and</a:t>
            </a:r>
          </a:p>
          <a:p>
            <a:pPr lvl="1"/>
            <a:r>
              <a:rPr lang="en-US" dirty="0"/>
              <a:t>Two (2) 300 MVAr Bus Shunt Reactors.</a:t>
            </a:r>
          </a:p>
          <a:p>
            <a:pPr lvl="0"/>
            <a:r>
              <a:rPr lang="en-US" sz="2000" dirty="0"/>
              <a:t>Install two (2) 765-kV Circuit Breakers in a double-bus, double-breaker configuration at New Substation 2 [Dinosaur]; </a:t>
            </a:r>
          </a:p>
          <a:p>
            <a:pPr lvl="0"/>
            <a:r>
              <a:rPr lang="en-US" sz="2000" dirty="0"/>
              <a:t>Install reactive device on 765-kV line at New Substation 2 [Dinosaur]*;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91E0CF-72D7-B4CD-E208-A700D90853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C5571F8-A8F9-F4F0-E121-83F86FACFFD4}"/>
              </a:ext>
            </a:extLst>
          </p:cNvPr>
          <p:cNvSpPr/>
          <p:nvPr/>
        </p:nvSpPr>
        <p:spPr>
          <a:xfrm>
            <a:off x="644320" y="5941067"/>
            <a:ext cx="4747811" cy="245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2"/>
                </a:solidFill>
              </a:rPr>
              <a:t>*Potential additional reactive support for operational support and flexibility</a:t>
            </a:r>
          </a:p>
        </p:txBody>
      </p:sp>
    </p:spTree>
    <p:extLst>
      <p:ext uri="{BB962C8B-B14F-4D97-AF65-F5344CB8AC3E}">
        <p14:creationId xmlns:p14="http://schemas.microsoft.com/office/powerpoint/2010/main" val="36742779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C29C25-8EE9-7C8E-5967-D46F1118F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4B27D-C856-D0D0-1CF3-172A44BDC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E8F4AC-00FC-D92B-DDE0-D7F9D9A2D0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438" y="794013"/>
            <a:ext cx="8707650" cy="5580907"/>
          </a:xfrm>
        </p:spPr>
        <p:txBody>
          <a:bodyPr/>
          <a:lstStyle/>
          <a:p>
            <a:pPr lvl="0"/>
            <a:r>
              <a:rPr lang="en-US" sz="2000" dirty="0"/>
              <a:t>Install four (4) 765-kV Circuit Breakers in a double-bus, double-breaker configuration at East Bell Substation;</a:t>
            </a:r>
          </a:p>
          <a:p>
            <a:pPr lvl="0"/>
            <a:r>
              <a:rPr lang="en-US" sz="2000" dirty="0"/>
              <a:t>Install reactive device on 765-kV line at East Bell Substation*;</a:t>
            </a:r>
          </a:p>
          <a:p>
            <a:r>
              <a:rPr lang="en-US" sz="2000" dirty="0"/>
              <a:t>Install four (4) 765-kV Circuit Breakers in a double-bus, double-breaker configuration at Howard 765-kV Substation; </a:t>
            </a:r>
          </a:p>
          <a:p>
            <a:pPr lvl="1"/>
            <a:r>
              <a:rPr lang="en-US" dirty="0"/>
              <a:t>Install two (2) 300 MVAr 765-kV Line Shunt Reactors at Howard Substation; and </a:t>
            </a:r>
          </a:p>
          <a:p>
            <a:pPr lvl="1"/>
            <a:r>
              <a:rPr lang="en-US" dirty="0"/>
              <a:t>Install one (1) 300 MVAr 765-kV Bus Shunt Reactor at Howard Substation.</a:t>
            </a:r>
          </a:p>
          <a:p>
            <a:pPr lvl="0"/>
            <a:r>
              <a:rPr lang="en-US" sz="2000" dirty="0"/>
              <a:t>Construct a new Dinosaur to Watermill 765-kV single-circuit transmission line, with normal and emergency ratings of at least 7,603 MVA, which will require a new right of way (ROW), approximately 78.0-mile;</a:t>
            </a:r>
          </a:p>
          <a:p>
            <a:pPr lvl="0"/>
            <a:r>
              <a:rPr lang="en-US" sz="2000" dirty="0"/>
              <a:t>Construct a new Watermill to Martin Lake 765-kV single-circuit transmission line, with normal and emergency ratings of at least 7,603 MVA, which will require a new ROW, approximately 152.4-mile;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5F68DB-3215-B625-39E3-BD00630823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9AE0D2-3865-9D6E-3F9D-F50F20E0D482}"/>
              </a:ext>
            </a:extLst>
          </p:cNvPr>
          <p:cNvSpPr/>
          <p:nvPr/>
        </p:nvSpPr>
        <p:spPr>
          <a:xfrm>
            <a:off x="644320" y="5941067"/>
            <a:ext cx="4747811" cy="245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2"/>
                </a:solidFill>
              </a:rPr>
              <a:t>*Potential additional reactive support for operational support and flexibility</a:t>
            </a:r>
          </a:p>
        </p:txBody>
      </p:sp>
    </p:spTree>
    <p:extLst>
      <p:ext uri="{BB962C8B-B14F-4D97-AF65-F5344CB8AC3E}">
        <p14:creationId xmlns:p14="http://schemas.microsoft.com/office/powerpoint/2010/main" val="29365886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8A4EA8-55F2-9837-1EF4-5CEEA3EB8D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9E532-8463-2FCA-CA05-93C55B941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E066D9-DECD-164A-55E5-77C8B55A0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438" y="794013"/>
            <a:ext cx="8707650" cy="5580907"/>
          </a:xfrm>
        </p:spPr>
        <p:txBody>
          <a:bodyPr/>
          <a:lstStyle/>
          <a:p>
            <a:r>
              <a:rPr lang="en-US" sz="2000" dirty="0"/>
              <a:t>Construct a new Martin Lake to Hillje 765-kV single-circuit transmission line, with normal and emergency ratings of at least 7,603 MVA, which will require a new ROW, approximately 292.8-mile;</a:t>
            </a:r>
          </a:p>
          <a:p>
            <a:pPr lvl="0"/>
            <a:r>
              <a:rPr lang="en-US" sz="2000" dirty="0"/>
              <a:t>Construct a new Hillje to Blu Lacy 765-kV single-circuit transmission line, with normal and emergency ratings of at least 7,603 MVA, which will require a new ROW, approximately 142.8-mile;</a:t>
            </a:r>
          </a:p>
          <a:p>
            <a:pPr lvl="0"/>
            <a:r>
              <a:rPr lang="en-US" sz="2000" dirty="0"/>
              <a:t>Construct a new Blu Lacy to Howard 765-kV single-circuit transmission line, with normal and emergency ratings of at least 7,603 MVA, which will require a new ROW, approximately 139.2-mile;</a:t>
            </a:r>
          </a:p>
          <a:p>
            <a:pPr lvl="0"/>
            <a:r>
              <a:rPr lang="en-US" sz="2000" dirty="0"/>
              <a:t>Construct a new Howard to Bell East 765-kV single-circuit transmission line, with normal and emergency ratings of at least 7,603 MVA, which will require a new ROW, approximately 170.4-mile; and</a:t>
            </a:r>
          </a:p>
          <a:p>
            <a:r>
              <a:rPr lang="en-US" sz="2000" dirty="0"/>
              <a:t>Construct a new Bell East to Watermill 765-kV single-circuit transmission line, with normal and emergency ratings of at least 7,603 MVA, which will require a new ROW, approximately 133.2-mile.</a:t>
            </a: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F680AD-EA4A-F532-D11D-4E4EDA33EE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4192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77B4FE-6ACC-657B-13FB-57DDA20C9F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07" y="936437"/>
            <a:ext cx="7283385" cy="521668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0C4E5F12-43D0-DDE2-B8E5-69E551538685}"/>
              </a:ext>
            </a:extLst>
          </p:cNvPr>
          <p:cNvSpPr/>
          <p:nvPr/>
        </p:nvSpPr>
        <p:spPr>
          <a:xfrm>
            <a:off x="4826524" y="2488677"/>
            <a:ext cx="3214540" cy="3157979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88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5E4CC-F183-4455-9F1C-C587CFE3D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D6BD9-9C48-4261-A402-A03B2784F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100"/>
            <a:ext cx="8534400" cy="5257800"/>
          </a:xfrm>
        </p:spPr>
        <p:txBody>
          <a:bodyPr/>
          <a:lstStyle/>
          <a:p>
            <a:r>
              <a:rPr lang="en-US" sz="2000" dirty="0"/>
              <a:t>AEP Texas (AEPTX), CPS Energy (CPS), Oncor Electric Delivery and CenterPoint Energy Houston Electric, LLC (CEHE) jointly submitted the Texas 765-kV-STEP Eastern Backbone Project to the Regional Planning Group (RPG) in July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6AC72D-2C8E-4DDE-9426-718409736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1201FB5-9897-77E0-6AD3-CFAD71676591}"/>
              </a:ext>
            </a:extLst>
          </p:cNvPr>
          <p:cNvSpPr txBox="1">
            <a:spLocks/>
          </p:cNvSpPr>
          <p:nvPr/>
        </p:nvSpPr>
        <p:spPr bwMode="auto">
          <a:xfrm>
            <a:off x="381000" y="2438779"/>
            <a:ext cx="3785647" cy="3112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This Tier 1 proposed project submission is estimated to cost $9.384 billion and will require a Certificate of Convenience and Necessity (CCN)</a:t>
            </a:r>
          </a:p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Addresses the statewide extra-high voltage reliability needs identified in the 2024 Regional Transmission Plan (RTP) driven by rapidly growing electrical demand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E19DA7-DCF7-7A75-7DE8-571349E55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0382" y="2438779"/>
            <a:ext cx="4448818" cy="3186442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AF8ADD03-66D6-03BF-AC93-C79D6DA0C760}"/>
              </a:ext>
            </a:extLst>
          </p:cNvPr>
          <p:cNvSpPr/>
          <p:nvPr/>
        </p:nvSpPr>
        <p:spPr>
          <a:xfrm>
            <a:off x="6825007" y="3354216"/>
            <a:ext cx="1709394" cy="1970202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0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5CE0A-AA0E-6DDE-A5DC-6EA28B7B2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 1 Project Requirement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5429-06D9-E24B-4BF1-C161A3CCF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US" sz="2000" dirty="0"/>
              <a:t>Pursuant to Protocol Section 3.11.4.7 (Tier 1)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Projects with an estimated capital cost of $100 Million or greater are Tier 1 projects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Tier 1 projects require ERCOT Board endorsement</a:t>
            </a:r>
            <a:endParaRPr lang="en-US" sz="2000" dirty="0">
              <a:solidFill>
                <a:schemeClr val="tx2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000" dirty="0"/>
              <a:t>Pursuant to Protocol Section 3.11.4.9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ERCOT shall present the Tier 1 project to the Technical Advisory Committee (TAC) for review and comment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Comments from TAC shall be included in the presentation to the ERCOT 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3B431-B8AB-B283-9145-560B160D0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634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Need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091CC3F-8964-9E5D-8EBE-3718E8E0E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899" y="868116"/>
            <a:ext cx="8534400" cy="5410136"/>
          </a:xfrm>
        </p:spPr>
        <p:txBody>
          <a:bodyPr/>
          <a:lstStyle/>
          <a:p>
            <a:r>
              <a:rPr lang="en-US" sz="2000" dirty="0"/>
              <a:t>In the 2024 RTP, the forecasted summer peak demand for 2030 exceeded 150 GW, of which approximately 50 GW is large load</a:t>
            </a:r>
          </a:p>
          <a:p>
            <a:r>
              <a:rPr lang="en-US" sz="2000" dirty="0"/>
              <a:t>The unprecedented load growth prompted discussions about introducing a 765-kV backbone infrastructure to the ERCOT Transmission Grid</a:t>
            </a:r>
          </a:p>
          <a:p>
            <a:r>
              <a:rPr lang="en-US" sz="2000" dirty="0"/>
              <a:t>The 2024 RTP performed a comprehensive evaluation for determining the 765-kV transmission plan to satisfy the reliability need by 2030</a:t>
            </a:r>
          </a:p>
          <a:p>
            <a:r>
              <a:rPr lang="en-US" sz="2000" dirty="0"/>
              <a:t>The 2024 RTP developed the 765-kV Strategic Transmission Expansion Plan (STEP) Core Plan to address the 2030 base case reliability needs</a:t>
            </a:r>
          </a:p>
          <a:p>
            <a:r>
              <a:rPr lang="en-US" sz="2000" dirty="0"/>
              <a:t>The 2024 RTP sensitivity analysis with a reduced load level (~20 GW less overall load) showed major portions of the 765-kV STEP Core Plan will still be needed to meet the reduced demand</a:t>
            </a:r>
          </a:p>
          <a:p>
            <a:r>
              <a:rPr lang="en-US" sz="2000" dirty="0"/>
              <a:t>The Texas 765-kV-STEP Eastern Backbone Project submission is a subset of the 765-kV STEP Core Plan. 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84308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534400" cy="518318"/>
          </a:xfrm>
        </p:spPr>
        <p:txBody>
          <a:bodyPr/>
          <a:lstStyle/>
          <a:p>
            <a:r>
              <a:rPr lang="en-US" dirty="0"/>
              <a:t>Comparison of Project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10C76-E3C8-6248-4E22-FD8A2C585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89770"/>
            <a:ext cx="8610600" cy="539927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/>
              <a:t>ERCOT performed a comprehensive evaluation for determining the 765-kV transmission plan to satisfy the need in the 2024 RTP evaluation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ERCOT conducted extensive engineering analysis of the 765-kV plan and obtained substantial review and input from Transmission and Distribution Service Providers (TDSPs) and other stakeholders in the ERCOT region through the RPG meetings. As a culmination of these efforts, ERCOT has proposed the 765-kV STEP Core Plan during 2024 RTP study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The Texas 765-kV-STEP Eastern Backbone Project submission is a subset of the 765-kV STEP Core Plan</a:t>
            </a:r>
          </a:p>
          <a:p>
            <a:pPr>
              <a:spcBef>
                <a:spcPts val="600"/>
              </a:spcBef>
            </a:pP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661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580166-C1A3-4C33-8B28-2FEBDBDF86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3FF19E-8225-4319-B435-8B80DE6EC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Sub-synchronous Resonance Assessment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A1AE0FE-A6A4-A664-CAD7-CBBA02B6A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32669"/>
            <a:ext cx="8534400" cy="5257800"/>
          </a:xfrm>
        </p:spPr>
        <p:txBody>
          <a:bodyPr/>
          <a:lstStyle/>
          <a:p>
            <a:r>
              <a:rPr lang="en-US" sz="2000" dirty="0"/>
              <a:t>Pursuant to Protocol Section 3.22.1.3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ERCOT conducted a SSR screening for 765-kV STEP Core Plan, which the Texas 765-kV-STEP Eastern Backbone Project is a subset of, and found no adverse SSR impacts to the existing and planned generation resources at the time of this study</a:t>
            </a:r>
          </a:p>
        </p:txBody>
      </p:sp>
    </p:spTree>
    <p:extLst>
      <p:ext uri="{BB962C8B-B14F-4D97-AF65-F5344CB8AC3E}">
        <p14:creationId xmlns:p14="http://schemas.microsoft.com/office/powerpoint/2010/main" val="628574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56209-15E7-4DD2-A77A-C2CD94B33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Congestion Analysis and Sensitivity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CFC05-70EA-4F62-81FC-D0054E53B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D7E78-FDCC-C2BB-1CED-46A6B269D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993391"/>
            <a:ext cx="8458200" cy="5257800"/>
          </a:xfrm>
        </p:spPr>
        <p:txBody>
          <a:bodyPr/>
          <a:lstStyle/>
          <a:p>
            <a:r>
              <a:rPr lang="en-US" sz="2000" dirty="0"/>
              <a:t>Pursuant to Planning Guide 3.1.3</a:t>
            </a:r>
          </a:p>
          <a:p>
            <a:pPr lvl="1" algn="l">
              <a:spcBef>
                <a:spcPct val="20000"/>
              </a:spcBef>
            </a:pPr>
            <a:r>
              <a:rPr lang="en-US" dirty="0"/>
              <a:t>ERCOT shall evaluate if the recommended project will have an impact on system congestion.</a:t>
            </a:r>
          </a:p>
          <a:p>
            <a:pPr lvl="1" algn="l">
              <a:spcBef>
                <a:spcPct val="20000"/>
              </a:spcBef>
            </a:pPr>
            <a:r>
              <a:rPr lang="en-US" dirty="0"/>
              <a:t>ERCOT shall perform a generation sensitivity analysis and evaluate impacts related to the load scaling used in the study on any constraints resulting in project recommendations</a:t>
            </a:r>
          </a:p>
          <a:p>
            <a:pPr>
              <a:spcBef>
                <a:spcPts val="2400"/>
              </a:spcBef>
            </a:pPr>
            <a:r>
              <a:rPr lang="en-US" sz="2000" dirty="0"/>
              <a:t>ERCOT concluded that:</a:t>
            </a:r>
          </a:p>
          <a:p>
            <a:pPr lvl="1" algn="l">
              <a:spcBef>
                <a:spcPct val="20000"/>
              </a:spcBef>
            </a:pPr>
            <a:r>
              <a:rPr lang="en-US" dirty="0"/>
              <a:t>765-kV STEP Core Plan, which the Texas 765-kV-STEP Eastern Backbone Project is a subset of, did not introduce any significant additional congestion within the study area</a:t>
            </a:r>
          </a:p>
          <a:p>
            <a:pPr lvl="1" algn="l">
              <a:spcBef>
                <a:spcPct val="20000"/>
              </a:spcBef>
            </a:pPr>
            <a:r>
              <a:rPr lang="en-US" dirty="0"/>
              <a:t>No potential future generation studied impacts the Texas 765-kV-STEP Eastern Backbone Project</a:t>
            </a:r>
          </a:p>
          <a:p>
            <a:pPr lvl="1" algn="l">
              <a:spcBef>
                <a:spcPct val="20000"/>
              </a:spcBef>
            </a:pPr>
            <a:r>
              <a:rPr lang="en-US" dirty="0"/>
              <a:t>Starting 2024, ERCOT RTP adopted a new methodology of having one summer peak case for each study year with non-coincident peaks for each of the Weather Zones, which eliminates the load scaling impact</a:t>
            </a:r>
          </a:p>
        </p:txBody>
      </p:sp>
    </p:spTree>
    <p:extLst>
      <p:ext uri="{BB962C8B-B14F-4D97-AF65-F5344CB8AC3E}">
        <p14:creationId xmlns:p14="http://schemas.microsoft.com/office/powerpoint/2010/main" val="2380821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E1D05C-194C-A740-0667-CE8CB83C9F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D62B4-93FD-59ED-38BE-65B2C115C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 Project 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74A17-A399-8479-1516-6ACF1FA5F3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500AF42-8FFA-A488-41A5-DA79A0A71F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664" y="946405"/>
            <a:ext cx="8666672" cy="52578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000" dirty="0"/>
              <a:t>Four (4) new 765-kV substations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Approximately 1,109 miles of new 765-kV single-circuit transmission lines</a:t>
            </a:r>
          </a:p>
          <a:p>
            <a:pPr>
              <a:spcAft>
                <a:spcPts val="600"/>
              </a:spcAft>
            </a:pPr>
            <a:r>
              <a:rPr lang="nn-NO" sz="2000" dirty="0"/>
              <a:t>Eleven (11) new 765/345-kV transformers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Five (5) 300 MVAr Bus Switch Shunt Reactors (1,500 MVAr total)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Six (6) 300 MVAr Line Switch Shunt Reactors (1,800 MVAr total)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Forty-Three (43) new 765-kV Circuit Breakers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Twenty-Six (26) new 345-kV Circuit Breakers</a:t>
            </a:r>
          </a:p>
        </p:txBody>
      </p:sp>
    </p:spTree>
    <p:extLst>
      <p:ext uri="{BB962C8B-B14F-4D97-AF65-F5344CB8AC3E}">
        <p14:creationId xmlns:p14="http://schemas.microsoft.com/office/powerpoint/2010/main" val="1750751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664" y="946405"/>
            <a:ext cx="8666672" cy="52578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000" dirty="0"/>
              <a:t>Based on the review, ERCOT will recommend the Board endorse the Texas 765-kV-STEP Eastern Backbone Project to address the statewide extra-high voltage reliability needs identified in the 2024 RTP driven by rapidly growing electrical demand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TSPs expect to implement the upgrades between 2030 and 2032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Estimated Capital Cost: $9.384 billion</a:t>
            </a:r>
          </a:p>
          <a:p>
            <a:pPr>
              <a:spcAft>
                <a:spcPts val="600"/>
              </a:spcAft>
            </a:pPr>
            <a:endParaRPr lang="en-US" sz="2400" dirty="0"/>
          </a:p>
          <a:p>
            <a:pPr marL="0" indent="0"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97405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2" ma:contentTypeDescription="Create a new document." ma:contentTypeScope="" ma:versionID="63b4750df494f1e899998ba0dd64b59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6b17897b0dee42c4ef932dfddf4050e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43EB0A4-50A9-4E33-98AC-BC2B61C8A1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c34af464-7aa1-4edd-9be4-83dffc1cb926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26680</TotalTime>
  <Words>1657</Words>
  <Application>Microsoft Office PowerPoint</Application>
  <PresentationFormat>On-screen Show (4:3)</PresentationFormat>
  <Paragraphs>133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Courier New</vt:lpstr>
      <vt:lpstr>Wingdings</vt:lpstr>
      <vt:lpstr>1_Custom Design</vt:lpstr>
      <vt:lpstr>Office Theme</vt:lpstr>
      <vt:lpstr>PowerPoint Presentation</vt:lpstr>
      <vt:lpstr>Overview</vt:lpstr>
      <vt:lpstr>Tier 1 Project Requirement</vt:lpstr>
      <vt:lpstr>Project Need</vt:lpstr>
      <vt:lpstr>Comparison of Project Options</vt:lpstr>
      <vt:lpstr>Sub-synchronous Resonance Assessment</vt:lpstr>
      <vt:lpstr>Congestion Analysis and Sensitivity Analysis</vt:lpstr>
      <vt:lpstr>Overall Project Summary</vt:lpstr>
      <vt:lpstr>ERCOT Recommendation</vt:lpstr>
      <vt:lpstr>ERCOT Recommendation</vt:lpstr>
      <vt:lpstr>ERCOT Recommendation</vt:lpstr>
      <vt:lpstr>ERCOT Recommendation</vt:lpstr>
      <vt:lpstr>ERCOT Recommendation</vt:lpstr>
      <vt:lpstr>ERCOT Recommendation</vt:lpstr>
      <vt:lpstr>ERCOT Recommendation</vt:lpstr>
      <vt:lpstr>ERCOT Recommendation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Golen, Robert</cp:lastModifiedBy>
  <cp:revision>484</cp:revision>
  <cp:lastPrinted>2016-01-21T20:53:15Z</cp:lastPrinted>
  <dcterms:created xsi:type="dcterms:W3CDTF">2016-01-21T15:20:31Z</dcterms:created>
  <dcterms:modified xsi:type="dcterms:W3CDTF">2025-11-12T21:25:08Z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2023-11-03T13:53:14Z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29e4a045-60a8-428a-983f-5e5435e88267</vt:lpwstr>
  </property>
  <property fmtid="{D5CDD505-2E9C-101B-9397-08002B2CF9AE}" pid="9" name="MSIP_Label_7084cbda-52b8-46fb-a7b7-cb5bd465ed85_ContentBits">
    <vt:lpwstr>0</vt:lpwstr>
  </property>
</Properties>
</file>